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914400"/>
            <a:ext cx="283464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1920240"/>
            <a:ext cx="9966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«أول منظومة هدفها تقليل الفجوة والغموض في رواتب الموظفين في السعودية، مبنية على قواعد بيانات حقيقية في السوق ومدعومة بالذكاء الاصطناعي»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828800" y="4114800"/>
            <a:ext cx="8503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تمكين الكفاءات السعودية من كشف القيمة السوقية العادلة، جسر الفجوة السنوية الضائعة، والتفاوض الذكي على استحقاقهم المالي.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645920" y="5029200"/>
            <a:ext cx="2651760" cy="411480"/>
          </a:xfrm>
          <a:prstGeom prst="rect">
            <a:avLst>
              <a:gd name="adj" fmla="val 22222"/>
            </a:avLst>
          </a:prstGeom>
          <a:solidFill>
            <a:srgbClr val="061826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45920" y="50292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🇸🇦 سوق العمل السعودي (رؤية 2030)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754880" y="5029200"/>
            <a:ext cx="2651760" cy="411480"/>
          </a:xfrm>
          <a:prstGeom prst="rect">
            <a:avLst>
              <a:gd name="adj" fmla="val 22222"/>
            </a:avLst>
          </a:prstGeom>
          <a:solidFill>
            <a:srgbClr val="061826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0" y="50292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🤖 وكيل تفاوض ذكي Applied AI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7863840" y="5029200"/>
            <a:ext cx="2651760" cy="411480"/>
          </a:xfrm>
          <a:prstGeom prst="rect">
            <a:avLst>
              <a:gd name="adj" fmla="val 22222"/>
            </a:avLst>
          </a:prstGeom>
          <a:solidFill>
            <a:srgbClr val="061826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0" y="50292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🚀 جولة Seed مستهدفة: 3M ر.س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المشكلة والفرصة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المعضلة: "الصندوق الأسود" لبيانات الرواتب في المملكة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2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192024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59E0B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85%</a:t>
            </a:r>
            <a:endParaRPr lang="en-US" sz="3800" dirty="0"/>
          </a:p>
        </p:txBody>
      </p:sp>
      <p:sp>
        <p:nvSpPr>
          <p:cNvPr id="10" name="Text 7"/>
          <p:cNvSpPr/>
          <p:nvPr/>
        </p:nvSpPr>
        <p:spPr>
          <a:xfrm>
            <a:off x="914400" y="26974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من الكفاءات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05840" y="32004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غموض حاد في السوق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005840" y="3749040"/>
            <a:ext cx="28346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يعاني الموظفون من انعدام الشفافية؛ المنصات العالمية (Glassdoor) تجهل البدلات وعقود قوى.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3891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F43F5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0" y="192024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43F5E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-172K</a:t>
            </a:r>
            <a:endParaRPr lang="en-US" sz="3800" dirty="0"/>
          </a:p>
        </p:txBody>
      </p:sp>
      <p:sp>
        <p:nvSpPr>
          <p:cNvPr id="15" name="Text 12"/>
          <p:cNvSpPr/>
          <p:nvPr/>
        </p:nvSpPr>
        <p:spPr>
          <a:xfrm>
            <a:off x="4572000" y="26974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ريال سنوياً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663440" y="32004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فجوة مالية ضائعة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663440" y="3749040"/>
            <a:ext cx="28346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متوسط المبالغ المالية المهدرة سنوياً على الموظف الواحد نتيجة العمل دون الشريحة P50.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0467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2DD4B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0" y="192024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90%</a:t>
            </a:r>
            <a:endParaRPr lang="en-US" sz="3800" dirty="0"/>
          </a:p>
        </p:txBody>
      </p:sp>
      <p:sp>
        <p:nvSpPr>
          <p:cNvPr id="20" name="Text 17"/>
          <p:cNvSpPr/>
          <p:nvPr/>
        </p:nvSpPr>
        <p:spPr>
          <a:xfrm>
            <a:off x="8229600" y="269748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يخافون التفاوض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8321040" y="32004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ضعف القوة التفاوضية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8321040" y="3749040"/>
            <a:ext cx="28346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يخسر الموظف العرض الأول لعدم امتلاكه حججاً سوقية موثقة لمواجهة تكتيكات الموارد البشرية.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منظومة تستاهل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الحل: كسر الغموض وحساب الفجوة وتوجيه التفاوض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3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10698480" cy="1234440"/>
          </a:xfrm>
          <a:prstGeom prst="rect">
            <a:avLst>
              <a:gd name="adj" fmla="val 11111"/>
            </a:avLst>
          </a:prstGeom>
          <a:solidFill>
            <a:srgbClr val="0B1E33"/>
          </a:solidFill>
          <a:ln w="15240">
            <a:solidFill>
              <a:srgbClr val="2DD4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2720" y="1920240"/>
            <a:ext cx="822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📊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097280" y="1810512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1. محرك التسعير المعياري (P25 - P90)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7280" y="22402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خوارزمية دقيقة تقارن راتب الموظف بشرائح السوق الحقيقية بناءً على تخصصه وخبرته ومدينته.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31520" y="3108960"/>
            <a:ext cx="10698480" cy="1234440"/>
          </a:xfrm>
          <a:prstGeom prst="rect">
            <a:avLst>
              <a:gd name="adj" fmla="val 11111"/>
            </a:avLst>
          </a:prstGeom>
          <a:solidFill>
            <a:srgbClr val="0B1E33"/>
          </a:solidFill>
          <a:ln w="15240">
            <a:solidFill>
              <a:srgbClr val="F43F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332720" y="3383280"/>
            <a:ext cx="822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⚠️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097280" y="3273552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43F5E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2. كاشف الفجوة السنوية الضائعة (Lost Gap Index)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97280" y="37033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تحويل النسبة المئوية إلى رقم مالي صادم بالريال (مثل: -172 ألف ر.س) لتحفيز الموظف على التحرك.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31520" y="4572000"/>
            <a:ext cx="10698480" cy="1234440"/>
          </a:xfrm>
          <a:prstGeom prst="rect">
            <a:avLst>
              <a:gd name="adj" fmla="val 11111"/>
            </a:avLst>
          </a:prstGeom>
          <a:solidFill>
            <a:srgbClr val="0B1E33"/>
          </a:solidFill>
          <a:ln w="1524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332720" y="4846320"/>
            <a:ext cx="822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🤖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097280" y="4736592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3. وكيل التفاوض الذكي (AI Negotiation Copilot)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97280" y="51663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صياغة تكتيكات وخطابات الرد الموجهة للـ HR كلمة بكلمة لكسر حجج الميزانية والمماطلة.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المنتج وتجربة المستخدم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واجهة المنتج: مطابقة حية من أحدث تصميم للتطبيق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4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371600" y="1645920"/>
            <a:ext cx="9418320" cy="4389120"/>
          </a:xfrm>
          <a:prstGeom prst="rect">
            <a:avLst>
              <a:gd name="adj" fmla="val 5208"/>
            </a:avLst>
          </a:prstGeom>
          <a:solidFill>
            <a:srgbClr val="0B1E33"/>
          </a:solidFill>
          <a:ln w="25400">
            <a:solidFill>
              <a:srgbClr val="087F7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0" y="187452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أقل من مستوى السوق 📊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029200" y="2286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راتبك يقع دون الشريحة المرجعية لمتوسط السوق في مجالك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737360" y="1874520"/>
            <a:ext cx="2377440" cy="1005840"/>
          </a:xfrm>
          <a:prstGeom prst="rect">
            <a:avLst>
              <a:gd name="adj" fmla="val 13636"/>
            </a:avLst>
          </a:prstGeom>
          <a:solidFill>
            <a:srgbClr val="2A1118"/>
          </a:solidFill>
          <a:ln w="19050">
            <a:solidFill>
              <a:srgbClr val="F43F5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737360" y="19659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-172.6 ألف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737360" y="2450592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DA4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الفجوة السنوية الضائعة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1737360" y="3108960"/>
            <a:ext cx="8686800" cy="1737360"/>
          </a:xfrm>
          <a:prstGeom prst="rect">
            <a:avLst>
              <a:gd name="adj" fmla="val 7895"/>
            </a:avLst>
          </a:prstGeom>
          <a:solidFill>
            <a:srgbClr val="061826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0" y="3291840"/>
            <a:ext cx="26517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راتبك الحالي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35,000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دون P25 (شريحة الدخول)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754880" y="3291840"/>
            <a:ext cx="26517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مستوى السوق (P50)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49,383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المرجعي ⭐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920240" y="3291840"/>
            <a:ext cx="26517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الراتب المستهدف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55,500 – 49,383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+14,383 ريال شهرياً ⬆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371600" y="5029200"/>
            <a:ext cx="9418320" cy="822960"/>
          </a:xfrm>
          <a:prstGeom prst="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0" y="51663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B2942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✨ مساعد تستاهل AI: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645920" y="5193792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بناءً على بيانات السوق، ننصحك بالتركيز على مهارات القيادة للوصول لشريحة الـ 55 ألف.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الفرصة السوقية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حجم السوق والفرصة المتاحة (TAM / SAM / SOM)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5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3383280" cy="3108960"/>
          </a:xfrm>
          <a:prstGeom prst="rect">
            <a:avLst>
              <a:gd name="adj" fmla="val 5882"/>
            </a:avLst>
          </a:prstGeom>
          <a:solidFill>
            <a:srgbClr val="0B1E33"/>
          </a:solidFill>
          <a:ln w="19050">
            <a:solidFill>
              <a:srgbClr val="2DD4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TAM - إجمالي السوق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14400" y="24231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$4.2B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1005840" y="3383280"/>
            <a:ext cx="28346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سوق حلول التوظيف والخدمات المهنية في الشرق الأوسط وشمال أفريقيا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89120" y="1645920"/>
            <a:ext cx="3383280" cy="3108960"/>
          </a:xfrm>
          <a:prstGeom prst="rect">
            <a:avLst>
              <a:gd name="adj" fmla="val 5882"/>
            </a:avLst>
          </a:prstGeom>
          <a:solidFill>
            <a:srgbClr val="0B1E33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SAM - سوق الخليج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572000" y="24231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$1.1B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4663440" y="3383280"/>
            <a:ext cx="28346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سوق الكفاءات والمهنيين في دول مجلس التعاون (7+ ملايين مهني)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8046720" y="1645920"/>
            <a:ext cx="3383280" cy="3108960"/>
          </a:xfrm>
          <a:prstGeom prst="rect">
            <a:avLst>
              <a:gd name="adj" fmla="val 5882"/>
            </a:avLst>
          </a:prstGeom>
          <a:solidFill>
            <a:srgbClr val="0B1E33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SOM - السوق السعودي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229600" y="242316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675M ر.س</a:t>
            </a:r>
            <a:endParaRPr lang="en-US" sz="3400" dirty="0"/>
          </a:p>
        </p:txBody>
      </p:sp>
      <p:sp>
        <p:nvSpPr>
          <p:cNvPr id="19" name="Text 16"/>
          <p:cNvSpPr/>
          <p:nvPr/>
        </p:nvSpPr>
        <p:spPr>
          <a:xfrm>
            <a:off x="8321040" y="3383280"/>
            <a:ext cx="28346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مليون موظف مهني سعودي في القطاع الخاص والمختلط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31520" y="5029200"/>
            <a:ext cx="10698480" cy="1005840"/>
          </a:xfrm>
          <a:prstGeom prst="rect">
            <a:avLst>
              <a:gd name="adj" fmla="val 13636"/>
            </a:avLst>
          </a:prstGeom>
          <a:solidFill>
            <a:srgbClr val="061826"/>
          </a:solidFill>
          <a:ln w="12700">
            <a:solidFill>
              <a:srgbClr val="03606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05840" y="516636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محركات النمو: انتقال 500+ مقر إقليمي للرياض • استثمارات الصناديق الكبرى • متطلبات التوطين النوعي.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نموذج الإيرادات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نموذج العمل وتدفقات الإيرادات (Monetization)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6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2DD4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05840" y="19202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1. اشتراكات الأفراد (B2C PRO)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05840" y="2606040"/>
            <a:ext cx="2834640" cy="457200"/>
          </a:xfrm>
          <a:prstGeom prst="rect">
            <a:avLst>
              <a:gd name="adj" fmla="val 20000"/>
            </a:avLst>
          </a:prstGeom>
          <a:solidFill>
            <a:srgbClr val="061826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5840" y="26060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59 ر.س / شهري • 399 ر.س / سنوي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05840" y="3291840"/>
            <a:ext cx="28346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فتح كامل لمسارات التطور الوظيفي وتكتيكات التفاوض وتقارير الأداء التنفيذية.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3891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663440" y="19202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2. سوق الاستشارات (Marketplace)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663440" y="2606040"/>
            <a:ext cx="2834640" cy="457200"/>
          </a:xfrm>
          <a:prstGeom prst="rect">
            <a:avLst>
              <a:gd name="adj" fmla="val 20000"/>
            </a:avLst>
          </a:prstGeom>
          <a:solidFill>
            <a:srgbClr val="061826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63440" y="26060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عمولة 25% من كل جلسة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663440" y="3291840"/>
            <a:ext cx="28346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حجز جلسات استشارية فردية 1-on-1 مع نخبة من مستشاري الموارد البشرية المعتمدين.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8046720" y="1645920"/>
            <a:ext cx="3383280" cy="4389120"/>
          </a:xfrm>
          <a:prstGeom prst="rect">
            <a:avLst>
              <a:gd name="adj" fmla="val 5405"/>
            </a:avLst>
          </a:prstGeom>
          <a:solidFill>
            <a:srgbClr val="0B1E33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321040" y="19202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3. حلول الشركات (B2B SaaS)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321040" y="2606040"/>
            <a:ext cx="2834640" cy="457200"/>
          </a:xfrm>
          <a:prstGeom prst="rect">
            <a:avLst>
              <a:gd name="adj" fmla="val 20000"/>
            </a:avLst>
          </a:prstGeom>
          <a:solidFill>
            <a:srgbClr val="061826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21040" y="26060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اشتراكات سنوية للمؤسسات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8321040" y="3291840"/>
            <a:ext cx="28346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معايرة رواتب الموظفين بالسوق اللحظي وتفادي تسرب الكفاءات المفاجئ.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الأداء المالي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المؤشرات المالية واقتصاديات الوحدة (Unit Economics)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7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5212080" cy="2011680"/>
          </a:xfrm>
          <a:prstGeom prst="rect">
            <a:avLst>
              <a:gd name="adj" fmla="val 9091"/>
            </a:avLst>
          </a:prstGeom>
          <a:solidFill>
            <a:srgbClr val="0B1E33"/>
          </a:solidFill>
          <a:ln w="16510">
            <a:solidFill>
              <a:srgbClr val="10B98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05840" y="1874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0B981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+82%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2926080" y="19659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هامش الربح الإجمالي (Gross Margin)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097280" y="27889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نموذج برمجي سحابي خفيف التكاليف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17920" y="1645920"/>
            <a:ext cx="5212080" cy="2011680"/>
          </a:xfrm>
          <a:prstGeom prst="rect">
            <a:avLst>
              <a:gd name="adj" fmla="val 9091"/>
            </a:avLst>
          </a:prstGeom>
          <a:solidFill>
            <a:srgbClr val="0B1E33"/>
          </a:solidFill>
          <a:ln w="16510">
            <a:solidFill>
              <a:srgbClr val="2DD4B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92240" y="1874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340 ر.س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8412480" y="19659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القيمة الدائمة للمشترك (LTV)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583680" y="27889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بناءً على اشتراكات PRO وحجوزات الخبراء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31520" y="3931920"/>
            <a:ext cx="5212080" cy="2011680"/>
          </a:xfrm>
          <a:prstGeom prst="rect">
            <a:avLst>
              <a:gd name="adj" fmla="val 9091"/>
            </a:avLst>
          </a:prstGeom>
          <a:solidFill>
            <a:srgbClr val="0B1E33"/>
          </a:solidFill>
          <a:ln w="16510">
            <a:solidFill>
              <a:srgbClr val="F59E0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05840" y="4160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59E0B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50 ر.س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2926080" y="42519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تكلفة اكتساب العميل (CAC)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1097280" y="50749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مدفوعة بانتشار بطاقات القيمة الفيروسية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217920" y="3931920"/>
            <a:ext cx="5212080" cy="2011680"/>
          </a:xfrm>
          <a:prstGeom prst="rect">
            <a:avLst>
              <a:gd name="adj" fmla="val 9091"/>
            </a:avLst>
          </a:prstGeom>
          <a:solidFill>
            <a:srgbClr val="0B1E33"/>
          </a:solidFill>
          <a:ln w="16510">
            <a:solidFill>
              <a:srgbClr val="2DD4B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92240" y="4160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6.8x</a:t>
            </a:r>
            <a:endParaRPr lang="en-US" sz="3400" dirty="0"/>
          </a:p>
        </p:txBody>
      </p:sp>
      <p:sp>
        <p:nvSpPr>
          <p:cNvPr id="22" name="Text 19"/>
          <p:cNvSpPr/>
          <p:nvPr/>
        </p:nvSpPr>
        <p:spPr>
          <a:xfrm>
            <a:off x="8412480" y="42519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نسبة LTV إلى CAC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6583680" y="50749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تتجاوز المعيار العالمي للاستثمار الجريء (3x)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الحواجز المنيعة (Moat)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الحواجز التنافسية: لماذا يستحيل على المنافسين نسخنا؟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8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10698480" cy="1280160"/>
          </a:xfrm>
          <a:prstGeom prst="rect">
            <a:avLst>
              <a:gd name="adj" fmla="val 10714"/>
            </a:avLst>
          </a:prstGeom>
          <a:solidFill>
            <a:srgbClr val="0B1E33"/>
          </a:solidFill>
          <a:ln w="15240">
            <a:solidFill>
              <a:srgbClr val="03606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75520" y="1965960"/>
            <a:ext cx="1280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01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097280" y="182880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قواعد بيانات حقيقية للسوق السعودي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7280" y="228600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المنصات العالمية عاجزة عن فهم بدلات السكن والنقل والتأمينات وعقود قوى ونظام العمل.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31520" y="3108960"/>
            <a:ext cx="10698480" cy="1280160"/>
          </a:xfrm>
          <a:prstGeom prst="rect">
            <a:avLst>
              <a:gd name="adj" fmla="val 10714"/>
            </a:avLst>
          </a:prstGeom>
          <a:solidFill>
            <a:srgbClr val="0B1E33"/>
          </a:solidFill>
          <a:ln w="15240">
            <a:solidFill>
              <a:srgbClr val="03606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5520" y="3429000"/>
            <a:ext cx="1280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02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097280" y="329184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الانحياز المطلق للموظف (Employee-First)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97280" y="374904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منصات التوظيف تخدم أصحاب الأعمال ولا تجرؤ على إخبار الموظف بأنه يستحق زيادة؛ نحن مستشاره المستقل.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31520" y="4572000"/>
            <a:ext cx="10698480" cy="1280160"/>
          </a:xfrm>
          <a:prstGeom prst="rect">
            <a:avLst>
              <a:gd name="adj" fmla="val 10714"/>
            </a:avLst>
          </a:prstGeom>
          <a:solidFill>
            <a:srgbClr val="0B1E33"/>
          </a:solidFill>
          <a:ln w="15240">
            <a:solidFill>
              <a:srgbClr val="03606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875520" y="4892040"/>
            <a:ext cx="1280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097280" y="475488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أثر الشبكة التراكمي (Data Flywheel)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97280" y="5212080"/>
            <a:ext cx="8778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كل مستخدم سعودي يدخل بياناته يرفع دقة الخوارزمية لزملائه في نفس التخصص والمدينة.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"/>
            <a:ext cx="1463040" cy="4114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77440" y="365760"/>
            <a:ext cx="2011680" cy="320040"/>
          </a:xfrm>
          <a:prstGeom prst="rect">
            <a:avLst>
              <a:gd name="adj" fmla="val 28571"/>
            </a:avLst>
          </a:prstGeom>
          <a:solidFill>
            <a:srgbClr val="03606A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377440" y="36576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الجولة الاستثمارية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31520" y="8229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الطلب الاستثماري وتوزيع رأس المال (The Ask)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058400" y="36576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شريحة 9 من 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141732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4389120" cy="4389120"/>
          </a:xfrm>
          <a:prstGeom prst="rect">
            <a:avLst>
              <a:gd name="adj" fmla="val 4167"/>
            </a:avLst>
          </a:prstGeom>
          <a:solidFill>
            <a:srgbClr val="0B1E33"/>
          </a:solidFill>
          <a:ln w="19050">
            <a:solidFill>
              <a:srgbClr val="2DD4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192024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المبلغ المستهدف للجولة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14400" y="2377440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3,000,000 ر.س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914400" y="36576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الحصة الاستثمارية: 12%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14400" y="41148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التقييم المقترح: 25,000,000 ر.س (Post-Money)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475488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مدرج تشغيلي مالي: 18 شهراً حتى نقطة التعادل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394960" y="1645920"/>
            <a:ext cx="6035040" cy="4389120"/>
          </a:xfrm>
          <a:prstGeom prst="rect">
            <a:avLst>
              <a:gd name="adj" fmla="val 4167"/>
            </a:avLst>
          </a:prstGeom>
          <a:solidFill>
            <a:srgbClr val="0B1E33"/>
          </a:solidFill>
          <a:ln w="19050">
            <a:solidFill>
              <a:srgbClr val="03606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669280" y="19202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خطة توظيف رأس المال (Use of Funds)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669280" y="2560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التسويق واكتساب المستخدمين (Growth &amp; UA)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784080" y="25603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(1.2M ر.س)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669280" y="2907792"/>
            <a:ext cx="5486400" cy="109728"/>
          </a:xfrm>
          <a:prstGeom prst="rect">
            <a:avLst>
              <a:gd name="adj" fmla="val 41667"/>
            </a:avLst>
          </a:prstGeom>
          <a:solidFill>
            <a:srgbClr val="061826"/>
          </a:solidFill>
          <a:ln/>
        </p:spPr>
      </p:sp>
      <p:sp>
        <p:nvSpPr>
          <p:cNvPr id="19" name="Shape 16"/>
          <p:cNvSpPr/>
          <p:nvPr/>
        </p:nvSpPr>
        <p:spPr>
          <a:xfrm>
            <a:off x="8961120" y="2907792"/>
            <a:ext cx="2194560" cy="109728"/>
          </a:xfrm>
          <a:prstGeom prst="rect">
            <a:avLst>
              <a:gd name="adj" fmla="val 41667"/>
            </a:avLst>
          </a:prstGeom>
          <a:solidFill>
            <a:srgbClr val="2DD4BF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0" y="338328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تطوير نماذج الذكاء الاصطناعي (AI &amp; Tech)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9784080" y="33832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 (1.05M ر.س)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669280" y="3730752"/>
            <a:ext cx="5486400" cy="109728"/>
          </a:xfrm>
          <a:prstGeom prst="rect">
            <a:avLst>
              <a:gd name="adj" fmla="val 41667"/>
            </a:avLst>
          </a:prstGeom>
          <a:solidFill>
            <a:srgbClr val="061826"/>
          </a:solidFill>
          <a:ln/>
        </p:spPr>
      </p:sp>
      <p:sp>
        <p:nvSpPr>
          <p:cNvPr id="23" name="Shape 20"/>
          <p:cNvSpPr/>
          <p:nvPr/>
        </p:nvSpPr>
        <p:spPr>
          <a:xfrm>
            <a:off x="9235440" y="3730752"/>
            <a:ext cx="1920240" cy="109728"/>
          </a:xfrm>
          <a:prstGeom prst="rect">
            <a:avLst>
              <a:gd name="adj" fmla="val 41667"/>
            </a:avLst>
          </a:prstGeom>
          <a:solidFill>
            <a:srgbClr val="10B981"/>
          </a:solidFill>
          <a:ln/>
        </p:spPr>
      </p:sp>
      <p:sp>
        <p:nvSpPr>
          <p:cNvPr id="24" name="Text 21"/>
          <p:cNvSpPr/>
          <p:nvPr/>
        </p:nvSpPr>
        <p:spPr>
          <a:xfrm>
            <a:off x="5669280" y="420624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العمليات وشبكة المستشارين (Operations)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784080" y="420624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(450K ر.س)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669280" y="4553712"/>
            <a:ext cx="5486400" cy="109728"/>
          </a:xfrm>
          <a:prstGeom prst="rect">
            <a:avLst>
              <a:gd name="adj" fmla="val 41667"/>
            </a:avLst>
          </a:prstGeom>
          <a:solidFill>
            <a:srgbClr val="061826"/>
          </a:solidFill>
          <a:ln/>
        </p:spPr>
      </p:sp>
      <p:sp>
        <p:nvSpPr>
          <p:cNvPr id="27" name="Shape 24"/>
          <p:cNvSpPr/>
          <p:nvPr/>
        </p:nvSpPr>
        <p:spPr>
          <a:xfrm>
            <a:off x="10332720" y="4553712"/>
            <a:ext cx="822960" cy="109728"/>
          </a:xfrm>
          <a:prstGeom prst="rect">
            <a:avLst>
              <a:gd name="adj" fmla="val 41667"/>
            </a:avLst>
          </a:prstGeom>
          <a:solidFill>
            <a:srgbClr val="F59E0B"/>
          </a:solidFill>
          <a:ln/>
        </p:spPr>
      </p:sp>
      <p:sp>
        <p:nvSpPr>
          <p:cNvPr id="28" name="Text 25"/>
          <p:cNvSpPr/>
          <p:nvPr/>
        </p:nvSpPr>
        <p:spPr>
          <a:xfrm>
            <a:off x="5669280" y="502920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الاحتياطي التشغيلي والامتثال (Runway &amp; Legal)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9784080" y="50292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(300K ر.س)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5669280" y="5376672"/>
            <a:ext cx="5486400" cy="109728"/>
          </a:xfrm>
          <a:prstGeom prst="rect">
            <a:avLst>
              <a:gd name="adj" fmla="val 41667"/>
            </a:avLst>
          </a:prstGeom>
          <a:solidFill>
            <a:srgbClr val="061826"/>
          </a:solidFill>
          <a:ln/>
        </p:spPr>
      </p:sp>
      <p:sp>
        <p:nvSpPr>
          <p:cNvPr id="31" name="Shape 28"/>
          <p:cNvSpPr/>
          <p:nvPr/>
        </p:nvSpPr>
        <p:spPr>
          <a:xfrm>
            <a:off x="10607040" y="5376672"/>
            <a:ext cx="548640" cy="109728"/>
          </a:xfrm>
          <a:prstGeom prst="rect">
            <a:avLst>
              <a:gd name="adj" fmla="val 41667"/>
            </a:avLst>
          </a:prstGeom>
          <a:solidFill>
            <a:srgbClr val="94A3B8"/>
          </a:solidFill>
          <a:ln/>
        </p:spPr>
      </p:sp>
      <p:sp>
        <p:nvSpPr>
          <p:cNvPr id="32" name="Shape 29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" y="1371600"/>
            <a:ext cx="9418320" cy="4663440"/>
          </a:xfrm>
          <a:prstGeom prst="rect">
            <a:avLst>
              <a:gd name="adj" fmla="val 4902"/>
            </a:avLst>
          </a:prstGeom>
          <a:solidFill>
            <a:srgbClr val="0B1E33"/>
          </a:solidFill>
          <a:ln w="25400">
            <a:solidFill>
              <a:srgbClr val="087F7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828800" y="1828800"/>
            <a:ext cx="8503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🚀 انضم إلينا في بناء مستقبل شفافية الأجور في المملكة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286000" y="2560320"/>
            <a:ext cx="7589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«سوق العمل السعودي يمر بأعظم طفرة استقطاب، وتستاهل هي البوصلة الذكية التي تمكّن الكفاءات من معرفة استحقاقهم الحقيقي.»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0" y="3749040"/>
            <a:ext cx="5760720" cy="1645920"/>
          </a:xfrm>
          <a:prstGeom prst="rect">
            <a:avLst>
              <a:gd name="adj" fmla="val 8333"/>
            </a:avLst>
          </a:prstGeom>
          <a:solidFill>
            <a:srgbClr val="061826"/>
          </a:solidFill>
          <a:ln w="15240">
            <a:solidFill>
              <a:srgbClr val="2DD4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83280" y="39319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D4BF"/>
                </a:solidFill>
                <a:latin typeface="Cairo" pitchFamily="34" charset="0"/>
                <a:ea typeface="Cairo" pitchFamily="34" charset="-122"/>
                <a:cs typeface="Cairo" pitchFamily="34" charset="-120"/>
              </a:rPr>
              <a:t>للتواصل المباشر مع المؤسس وفريق الاستثمار: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383280" y="4389120"/>
            <a:ext cx="5394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واتساب / هاتف: +966540085285</a:t>
            </a:r>
            <a:endParaRPr lang="en-US" sz="13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✉️ بريد إلكتروني: invest@tastahil.org</a:t>
            </a:r>
            <a:endParaRPr lang="en-US" sz="13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المنصة: www.tastahil.org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6309360"/>
            <a:ext cx="10698480" cy="0"/>
          </a:xfrm>
          <a:prstGeom prst="line">
            <a:avLst/>
          </a:prstGeom>
          <a:noFill/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64008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شركة تستاهل لتقنية المعلومات • للتواصل: +966540085285 • جولة Seed 2026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44000" y="64008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www.tastahil.org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2026-09-27T14:37:39Z</dcterms:created>
  <dcterms:modified xsi:type="dcterms:W3CDTF">2026-09-27T14:37:39Z</dcterms:modified>
</cp:coreProperties>
</file>